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12"/>
  </p:notesMasterIdLst>
  <p:sldIdLst>
    <p:sldId id="276" r:id="rId2"/>
    <p:sldId id="278" r:id="rId3"/>
    <p:sldId id="262" r:id="rId4"/>
    <p:sldId id="261" r:id="rId5"/>
    <p:sldId id="268" r:id="rId6"/>
    <p:sldId id="263" r:id="rId7"/>
    <p:sldId id="269" r:id="rId8"/>
    <p:sldId id="264" r:id="rId9"/>
    <p:sldId id="265" r:id="rId10"/>
    <p:sldId id="270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6501" autoAdjust="0"/>
  </p:normalViewPr>
  <p:slideViewPr>
    <p:cSldViewPr>
      <p:cViewPr varScale="1">
        <p:scale>
          <a:sx n="63" d="100"/>
          <a:sy n="63" d="100"/>
        </p:scale>
        <p:origin x="-159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E181BA-0B38-4979-BEA2-23DB4656A12D}" type="datetimeFigureOut">
              <a:rPr lang="en-US" smtClean="0"/>
              <a:t>12/23/2019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D07119-6119-4285-ABED-374CFA2169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7983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ar-IQ" baseline="0" dirty="0" smtClean="0"/>
              <a:t>ة </a:t>
            </a:r>
            <a:endParaRPr lang="ar-IQ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D07119-6119-4285-ABED-374CFA21694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9322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Group</a:t>
            </a:r>
            <a:r>
              <a:rPr lang="en-US" baseline="0" dirty="0" smtClean="0"/>
              <a:t> work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D07119-6119-4285-ABED-374CFA21694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7299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E2D33-0790-4D59-921F-5EB7DC0E8951}" type="datetimeFigureOut">
              <a:rPr lang="en-US" smtClean="0"/>
              <a:t>12/23/2019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5DC71-97F4-41D5-83A4-A513FDDA07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E2D33-0790-4D59-921F-5EB7DC0E8951}" type="datetimeFigureOut">
              <a:rPr lang="en-US" smtClean="0"/>
              <a:t>12/23/2019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5DC71-97F4-41D5-83A4-A513FDDA07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E2D33-0790-4D59-921F-5EB7DC0E8951}" type="datetimeFigureOut">
              <a:rPr lang="en-US" smtClean="0"/>
              <a:t>12/23/2019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5DC71-97F4-41D5-83A4-A513FDDA07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E2D33-0790-4D59-921F-5EB7DC0E8951}" type="datetimeFigureOut">
              <a:rPr lang="en-US" smtClean="0"/>
              <a:t>12/23/2019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5DC71-97F4-41D5-83A4-A513FDDA07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E2D33-0790-4D59-921F-5EB7DC0E8951}" type="datetimeFigureOut">
              <a:rPr lang="en-US" smtClean="0"/>
              <a:t>12/23/2019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5DC71-97F4-41D5-83A4-A513FDDA07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E2D33-0790-4D59-921F-5EB7DC0E8951}" type="datetimeFigureOut">
              <a:rPr lang="en-US" smtClean="0"/>
              <a:t>12/23/2019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5DC71-97F4-41D5-83A4-A513FDDA07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E2D33-0790-4D59-921F-5EB7DC0E8951}" type="datetimeFigureOut">
              <a:rPr lang="en-US" smtClean="0"/>
              <a:t>12/23/2019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5DC71-97F4-41D5-83A4-A513FDDA07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E2D33-0790-4D59-921F-5EB7DC0E8951}" type="datetimeFigureOut">
              <a:rPr lang="en-US" smtClean="0"/>
              <a:t>12/23/2019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5DC71-97F4-41D5-83A4-A513FDDA07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E2D33-0790-4D59-921F-5EB7DC0E8951}" type="datetimeFigureOut">
              <a:rPr lang="en-US" smtClean="0"/>
              <a:t>12/23/2019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5DC71-97F4-41D5-83A4-A513FDDA07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E2D33-0790-4D59-921F-5EB7DC0E8951}" type="datetimeFigureOut">
              <a:rPr lang="en-US" smtClean="0"/>
              <a:t>12/23/2019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5DC71-97F4-41D5-83A4-A513FDDA077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E2D33-0790-4D59-921F-5EB7DC0E8951}" type="datetimeFigureOut">
              <a:rPr lang="en-US" smtClean="0"/>
              <a:t>12/23/2019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635DC71-97F4-41D5-83A4-A513FDDA077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4635DC71-97F4-41D5-83A4-A513FDDA077C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473E2D33-0790-4D59-921F-5EB7DC0E8951}" type="datetimeFigureOut">
              <a:rPr lang="en-US" smtClean="0"/>
              <a:t>12/23/2019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dirty="0" smtClean="0"/>
              <a:t>الأدارة المحلية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ar-IQ" sz="8000" dirty="0" smtClean="0"/>
              <a:t>م.د كريم صيهود كرم الزهيري</a:t>
            </a:r>
            <a:endParaRPr lang="ar-IQ" sz="8000" dirty="0"/>
          </a:p>
        </p:txBody>
      </p:sp>
    </p:spTree>
    <p:extLst>
      <p:ext uri="{BB962C8B-B14F-4D97-AF65-F5344CB8AC3E}">
        <p14:creationId xmlns:p14="http://schemas.microsoft.com/office/powerpoint/2010/main" val="41641801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8305800" cy="4800600"/>
          </a:xfrm>
        </p:spPr>
        <p:txBody>
          <a:bodyPr>
            <a:normAutofit lnSpcReduction="10000"/>
          </a:bodyPr>
          <a:lstStyle/>
          <a:p>
            <a:pPr marL="114300" indent="0" algn="r" rtl="1">
              <a:buNone/>
            </a:pPr>
            <a:r>
              <a:rPr lang="ar-SA" sz="2400" b="1" dirty="0"/>
              <a:t>اللامركزية قد توفر أيضا مجموعة من الفوائد الملموسة للمجتمع المدني من خلال</a:t>
            </a:r>
            <a:r>
              <a:rPr lang="ar-SA" sz="2400" b="1" dirty="0" smtClean="0"/>
              <a:t>:</a:t>
            </a:r>
            <a:endParaRPr lang="ar-LB" sz="2400" b="1" dirty="0" smtClean="0"/>
          </a:p>
          <a:p>
            <a:pPr algn="r" rtl="1"/>
            <a:endParaRPr lang="en-US" sz="2400" b="1" dirty="0"/>
          </a:p>
          <a:p>
            <a:pPr lvl="0" algn="r" rtl="1"/>
            <a:endParaRPr lang="ar-LB" dirty="0" smtClean="0"/>
          </a:p>
          <a:p>
            <a:pPr lvl="0" algn="r" rtl="1"/>
            <a:r>
              <a:rPr lang="ar-JO" dirty="0" smtClean="0"/>
              <a:t>تعظيم </a:t>
            </a:r>
            <a:r>
              <a:rPr lang="ar-JO" dirty="0"/>
              <a:t>المسائلة والشفافية الحكومية</a:t>
            </a:r>
            <a:endParaRPr lang="en-US" dirty="0"/>
          </a:p>
          <a:p>
            <a:pPr lvl="0" algn="r" rtl="1"/>
            <a:endParaRPr lang="ar-LB" dirty="0" smtClean="0"/>
          </a:p>
          <a:p>
            <a:pPr lvl="0" algn="r" rtl="1"/>
            <a:r>
              <a:rPr lang="ar-SA" dirty="0" smtClean="0"/>
              <a:t>التقدم </a:t>
            </a:r>
            <a:r>
              <a:rPr lang="ar-SA" dirty="0"/>
              <a:t>في حل المشاكل</a:t>
            </a:r>
            <a:endParaRPr lang="en-US" dirty="0"/>
          </a:p>
          <a:p>
            <a:pPr lvl="0" algn="r" rtl="1"/>
            <a:endParaRPr lang="ar-LB" dirty="0" smtClean="0"/>
          </a:p>
          <a:p>
            <a:pPr lvl="0" algn="r" rtl="1"/>
            <a:r>
              <a:rPr lang="ar-SA" dirty="0" smtClean="0"/>
              <a:t>الفرص </a:t>
            </a:r>
            <a:r>
              <a:rPr lang="ar-SA" dirty="0"/>
              <a:t>المتاحة في مجال مشاركة الخبرات التقنية والاجتماعية في عملية وضع السياسات</a:t>
            </a:r>
            <a:endParaRPr lang="en-US" dirty="0"/>
          </a:p>
          <a:p>
            <a:pPr lvl="0" algn="r" rtl="1"/>
            <a:endParaRPr lang="ar-LB" dirty="0" smtClean="0"/>
          </a:p>
          <a:p>
            <a:pPr lvl="0" algn="r" rtl="1"/>
            <a:r>
              <a:rPr lang="ar-SA" dirty="0" smtClean="0"/>
              <a:t>التأثير على القرارات المرتبطة بالسياسات</a:t>
            </a:r>
            <a:endParaRPr lang="en-US" dirty="0" smtClean="0"/>
          </a:p>
          <a:p>
            <a:pPr lvl="0" algn="r" rtl="1"/>
            <a:endParaRPr lang="ar-LB" dirty="0" smtClean="0"/>
          </a:p>
          <a:p>
            <a:pPr lvl="0" algn="r" rtl="1"/>
            <a:r>
              <a:rPr lang="ar-SA" dirty="0" smtClean="0"/>
              <a:t>السيطرة </a:t>
            </a:r>
            <a:r>
              <a:rPr lang="ar-SA" dirty="0"/>
              <a:t>على عملية تطوير هذه السياسات والبرامج المتوقع من المؤسسات تنفيذها</a:t>
            </a:r>
            <a:endParaRPr lang="en-US" dirty="0"/>
          </a:p>
          <a:p>
            <a:pPr marL="114300" indent="0" algn="r" rtl="1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1759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1676401" y="3244334"/>
            <a:ext cx="556259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4800" b="1" dirty="0"/>
              <a:t>المحاضرة </a:t>
            </a:r>
            <a:r>
              <a:rPr lang="ar-IQ" sz="4800" b="1" dirty="0" smtClean="0"/>
              <a:t>الثانيةالاهداف</a:t>
            </a:r>
            <a:r>
              <a:rPr lang="en-US" sz="4800" b="1" dirty="0" smtClean="0"/>
              <a:t> </a:t>
            </a:r>
            <a:endParaRPr lang="ar-IQ" sz="4800" b="1" dirty="0"/>
          </a:p>
        </p:txBody>
      </p:sp>
    </p:spTree>
    <p:extLst>
      <p:ext uri="{BB962C8B-B14F-4D97-AF65-F5344CB8AC3E}">
        <p14:creationId xmlns:p14="http://schemas.microsoft.com/office/powerpoint/2010/main" val="7736733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ar-L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أهداف الحكم المحلي العامة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indent="-457200" algn="r" rtl="1">
              <a:buFont typeface="+mj-lt"/>
              <a:buAutoNum type="arabicPeriod"/>
            </a:pPr>
            <a:endParaRPr lang="ar-LB" dirty="0" smtClean="0"/>
          </a:p>
          <a:p>
            <a:pPr marL="571500" indent="-457200" algn="r" rtl="1">
              <a:buFont typeface="+mj-lt"/>
              <a:buAutoNum type="arabicPeriod"/>
            </a:pPr>
            <a:r>
              <a:rPr lang="ar-LB" dirty="0" smtClean="0"/>
              <a:t>تقديم الخدمات والتنمية المحلية.</a:t>
            </a:r>
          </a:p>
          <a:p>
            <a:pPr marL="571500" indent="-457200" algn="r" rtl="1">
              <a:buFont typeface="+mj-lt"/>
              <a:buAutoNum type="arabicPeriod"/>
            </a:pPr>
            <a:endParaRPr lang="ar-LB" dirty="0" smtClean="0"/>
          </a:p>
          <a:p>
            <a:pPr marL="571500" indent="-457200" algn="r" rtl="1">
              <a:buFont typeface="+mj-lt"/>
              <a:buAutoNum type="arabicPeriod"/>
            </a:pPr>
            <a:r>
              <a:rPr lang="ar-LB" dirty="0" smtClean="0"/>
              <a:t>إشراك </a:t>
            </a:r>
            <a:r>
              <a:rPr lang="ar-LB" dirty="0"/>
              <a:t>المواطنين في </a:t>
            </a:r>
            <a:r>
              <a:rPr lang="ar-LB" dirty="0" smtClean="0"/>
              <a:t>السلطة.</a:t>
            </a:r>
            <a:endParaRPr lang="ar-LB" dirty="0"/>
          </a:p>
          <a:p>
            <a:pPr marL="114300" indent="0" algn="r" rtl="1">
              <a:buNone/>
            </a:pPr>
            <a:endParaRPr lang="ar-LB" dirty="0"/>
          </a:p>
          <a:p>
            <a:pPr marL="114300" indent="0" algn="r" rtl="1">
              <a:buNone/>
            </a:pPr>
            <a:r>
              <a:rPr lang="ar-LB" dirty="0" smtClean="0"/>
              <a:t>الهدفان </a:t>
            </a:r>
            <a:r>
              <a:rPr lang="ar-LB" dirty="0"/>
              <a:t>مهمان ومكملان لبعضهما البعض لاغني عن أحدهما، الأول يشير الى البعد الإقتصادى والتنموى للحكم المحلى بإيجاز(التنمية). الثانى يشير الى المشاركة الشعبية والسياسية بإيجاز(الديمقراطية</a:t>
            </a:r>
            <a:r>
              <a:rPr lang="ar-LB" dirty="0" smtClean="0"/>
              <a:t>).</a:t>
            </a:r>
          </a:p>
          <a:p>
            <a:pPr marL="114300" indent="0" algn="r" rtl="1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2006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7620000" cy="1143000"/>
          </a:xfrm>
        </p:spPr>
        <p:txBody>
          <a:bodyPr/>
          <a:lstStyle/>
          <a:p>
            <a:pPr algn="ctr"/>
            <a:r>
              <a:rPr lang="ar-L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أهداف محددة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828800"/>
            <a:ext cx="7620000" cy="4800600"/>
          </a:xfrm>
        </p:spPr>
        <p:txBody>
          <a:bodyPr>
            <a:normAutofit/>
          </a:bodyPr>
          <a:lstStyle/>
          <a:p>
            <a:pPr algn="r" rtl="1"/>
            <a:r>
              <a:rPr lang="ar-SA" dirty="0"/>
              <a:t>ترسيخ مبدأ الديمقراطية والشورى في الحكم – وتشجيع المشاركة الشعبية عن طريق إنتخاب جهاز حاكم له سلطة مراقبة الأدء </a:t>
            </a:r>
            <a:r>
              <a:rPr lang="ar-SA" dirty="0" smtClean="0"/>
              <a:t>التنفيذي.</a:t>
            </a:r>
            <a:endParaRPr lang="ar-LB" dirty="0" smtClean="0"/>
          </a:p>
          <a:p>
            <a:pPr algn="r" rtl="1"/>
            <a:endParaRPr lang="ar-LB" dirty="0" smtClean="0"/>
          </a:p>
          <a:p>
            <a:pPr algn="r" rtl="1"/>
            <a:r>
              <a:rPr lang="ar-SA" dirty="0" smtClean="0"/>
              <a:t>تشجيع </a:t>
            </a:r>
            <a:r>
              <a:rPr lang="ar-SA" dirty="0"/>
              <a:t>المشاركة الشعبية ، وتنمية روح المسئولية للمساهمة بفعالية في إدارة شئونهم </a:t>
            </a:r>
            <a:r>
              <a:rPr lang="ar-SA" dirty="0" smtClean="0"/>
              <a:t>المحلية</a:t>
            </a:r>
            <a:r>
              <a:rPr lang="ar-LB" dirty="0" smtClean="0"/>
              <a:t>.</a:t>
            </a:r>
            <a:endParaRPr lang="ar-LB" dirty="0"/>
          </a:p>
          <a:p>
            <a:pPr algn="r" rtl="1"/>
            <a:endParaRPr lang="ar-LB" dirty="0" smtClean="0"/>
          </a:p>
          <a:p>
            <a:pPr algn="r" rtl="1"/>
            <a:r>
              <a:rPr lang="ar-SA" dirty="0" smtClean="0"/>
              <a:t>تقديم </a:t>
            </a:r>
            <a:r>
              <a:rPr lang="ar-SA" dirty="0"/>
              <a:t>الخدمات الأساسية،ودفع جهود التنمية المحلية </a:t>
            </a:r>
            <a:r>
              <a:rPr lang="ar-LB" dirty="0" smtClean="0"/>
              <a:t>.</a:t>
            </a:r>
          </a:p>
        </p:txBody>
      </p:sp>
      <p:sp>
        <p:nvSpPr>
          <p:cNvPr id="4" name="AutoShape 2" descr="data:image/jpeg;base64,/9j/4AAQSkZJRgABAQAAAQABAAD/2wCEAAkGBxQPEBQUDxQUEBUQGBcVFRgPFQ8UGBUXFBYWFhgXFxUYICggGBolHhcVITEhJSk3Li4uGB81ODQsNygtMCsBCgoKDg0OGxAQGiwmICQ0Ly8sLDQsLCwsLCssLCwsLCwsLCwsLCwsLCwsLCwsLCwsLCwsLCwsLCwsLCwsLCwsLP/AABEIAMwA9wMBIgACEQEDEQH/xAAcAAABBQEBAQAAAAAAAAAAAAAAAQIFBgcEAwj/xABKEAABBAACBQcGCwYFAwUAAAABAAIDEQQhBQYSMUEHEyJRYXGBMpGSobHwFCMzQlJTYnKywdE0c4Kis8IWJDXS4UNjwxV0k6Px/8QAGgEAAgMBAQAAAAAAAAAAAAAAAAECAwQFBv/EACkRAAIDAAICAQIFBQAAAAAAAAABAgMREiEEMUEiYRNRcYGRBTJCscH/2gAMAwEAAhEDEQA/ANxUZrNJs4SY/Zr0iG/mpNQOu0lYNw+k5o9e1+SBP0YL/jyT6lnpu/RPi19dfShaR9l5v1hQuqLA7GxBwBB28iAR8m/grTrpouM4Z0jWNa+MtNtAFgkAg1v3oB4nhO6J0kzFRCSO6ORB3tI3g9v6qpza9Pa5w5lnRJHlO4GupevJxLlO3gDG4d7g4H8IUDoJoOkGAgEGR1g5jc7ggSXbJb/Hz/qWem79FKac1qfhjFsxtfzsbZDbnCibyCn/AIJH9Wz0GfoqPyhip46yqLh95yMBNNk3q3rS7FzGN8bWdEuBa4nMFuWfYT5lZJpQxrnHc0EnwFrOdEfEaTYNwJrvEsdj1uCues8+xg5j1sLR/H0fzSwH7KyNfpPqWem79FcMBjw/DsmkpgdGJHZ5NFWc+oLKZ4dmGJ31hkPg0sb7Q5XLSkpboaOstpkLT3HZJ9iMG0eON18O1UEQLeBlJs/wjd507R2vluAxEYa05F0ZJrvaeHim8nWGaRLIQC4FrATwFWa78vMuXlDwzWzRvaADI121XEsIontp1eARg+twvsk7WsL3OAaBtF3DZAu76qVMxuvh2iIIgW8DITZ/hG7zpcfiT/6NHmelsMPc1/6NATuTiBuzM+htbTWg9Qq8vP6ksEemhtdxJI1k7AzbIAewkgE7rB3Dttdms+szsHK1jY2v2mbVucRXScKy7lWtdtHuGLeYY3kOa1xMbHkbVEHcKvIL15QT8fF+5b+J6MGdI5QJPqWem79FP6uazsxhLC0xSAbVXtAjcaOW7Lgn6F0fFLg4Q+NjtuJt21t5tGd9faqNqU8jGxdu0D6DkYgNUtVHTmuTsPiHxMja8R0Lc5wzIBO4dqtlrJzEcU/FS79kOlHjI2h6Jd5kkgRpug9I/CsOyWg0vuwDdFri0j1L20jjmYeJ0kpprereScgAOJKrXJ1idrDvZ9W+/B4B9ocvHlJmPNws4Oc5x72gAfjKXHsDkxGv8hJ5uFgA+mXONdtUApjVzW9uKkEUjOae7yaNtdWdZ5g7/Ml1Cga3Bh1C5HPLjW+nFoHmCrDdHvj0mObjeGNnFEMfshpdeRqqzTxDJ6fXB8WLMEkTAGyBhcHOvZJFOquogq4LO+UbBbMzJRulbsmvpM/UEeirO3TVaO+EZbQi/wDs8mvSScQOKHWx8mN+DxRtc3bLNsuddMvadVdh9S99atZHYJ8bWxtk5wOPScRWyQOHeoLk3wVySTHPYGwCet2bj30B6SdymDp4f7sntYjitwZc9XtIHEwxyuaGF4JoEkCiRv8ABC5NTBWDg+6fa5CjgabWqtygyVBG3rffma4fmrSqVyiSZwt6hIfPsgewq9eyuXowbU/9th/j/pvV11u/Ype5v42qlaoftsX8f9N6umtp/wAnL3N/G1NehT/uRCcnPlT90fteoLRWIbFjWvkOy1kjiTRNeUNwzU5ydeVP3R+16r+AwgnxYjcSA97gS2r+ccr7kvgl8svp1rwn138k3+1VrlE+Xj/d/wBzlJnUeEj5SXPtj/2qM5Qvl4/3f9zk2Rjm9HjrJ8TioJfsQv8AFlD+0Kw6/T1hQ0f9R7R4AF35BROu8Nw4V/2dg+LWkewrn1txhlhwgGZdHtnvIa32hyQ13hx6ch2MPgh1xPf6bw/+5T2mP9Hh+7D7Fw69xbBwzR8yMt82yF26Y/0iH7sP5IDfR68nXyU33x+FcvKP5cHdJ7WLp5O/kpvvj8K5eUbyoO6T2sQH+QmO/wBGi+8PxvXbyc/Iy/fH4QuHG/6NF94fjeu3k6+Rl++PwhIH6Ldaz/lE/aY/3Q/G9X+1QOUP9oj/AHQ/G9GCi+ywaL09BDg4tqWPaZG22hzS6w3ydkZ3aq+omEc/FNfR2YgS48LLS0C+vP1L2h1PdJh2yslFuYHhpbW8XW1f5Lo1G0y8yCBxBY4EtyaC0tF8N4IvejCX6Fs1gxXNYWZ4NEMIHe7oj1kKq6i4DnMPiv8Aujmh6BP9wUjyg4nZwzWfWvF9zAXe3ZXnqdpGCDCtEksbHOc5xDnNBGdCx3AJYC9EZyc4mp5GH/qMvxYf0cV2cpW7D98n/jULoecRaSBYQWGV7QWmwWvLmto+IUzyk7sP3yf+NHyP5JjUf9hj75P6jlP2q/qQf8jH3yf1HKetJoi2QeuuC57BvI3xVIP4fK/lLlQjpU/Axh+qUv8A4ayHpWVrD2hwIOYIo9xyWRQYEHFCAnLnuaJ7A/ZJ8yESTNH1QwfM4OMEUZBzju9+Y9WyPBQHKYOlh+6X2xK7jsyVK5Shlhz2yDz7H6IXsE+yy6oZYTD/AHB67Ql1VFYXD/u2+ttoUcFptKz/AJQJLxDR9GMecud/wtAWZ66SbWMk+yGt/kB9pKvguyFj6Mc1R/bYv4/6b1cNcZNnByX84taPSB9gKpeF0fionh8cUrXNuiGHKwQd46iV0z4HHYogStkdW7nNlgHbRoIXrBySct0leTtvy54fFj8Z/RQ2gf2+P9472OV11d0X8Eh2CQXOO08i6s0KHYAAqQNHYmOUvjilDmucWkMJ3k55jtQ1iQlJNs0y1ROUH5eP93/c5eZxWkuqf/4m/wC1e+tmBmmdCWxvkPNNDi1pNOskg1uKH2hRWP2SetcO1o9p+r5p3nAZ/cqno9xnnwzDuYWM/hEhefafMr9pDDGTBOYBbjFQHHaDbA77AVU1W0RK3FMdJE9jWbRt7XAXskDf3oa7HGX0s6eUP5SH7r/aF0aX/wBIi+7D+STXjAySviMUb5A1rr2Gk1ZG+lLQaO53AMhkBYTE0Gxm1zQCLHYQMkZ2w3pEbyeO+LmH2mn+X/grl5RD04B1Nf6yz9Co6DCYzAyExsdnkSxvOMcPD86Kc3RWLx0u1M1zboF8jdgNaODW8eOQS+MJfO6SGOaf/R4u9p8C936rq5Oz8VL98fhCm8botkmGMA6LdkNad9FtbJ84CpOGw+NwD3c2x3SyJY3nGOrccv8AgoawSepolta9Yp8PiCyFzQ0Mac2tOZvifBcOvxueLtiH4nrnwmhMRjJtudrmhxBe+QbOQrINO/LIUKUlrvo+WWdhije8CMC2NcQDtOyy8EhrE0WbQX7HD+6b+FUPUr9si7nfgKvuhoy3DRNcC1wjaCHZEHZ3EKm6q6MmixcbpIpGtG0CS11Dokb08En7PXlDxNzxs+rYXeLz+jQumDUYOa0mYgkAkbANEiyPKXDpjRs2Ixznc1JsOka3a2XVsNpt31UCVoNpYDeJYZZpvR5wOIDQ7b2Q2RpI2eJ4Z8WqwcoT9tmGcNzts+kIyE/XrRkkr4nxRuk6Lmu2ATVEEXXe5dMmiX4vR0THAxyxAbIkBGbLZR7COPcjB76Z2akH/JR9hf8AjcoiTWOf4fzIc3m+eDK2W3W1RF+dReDkx2DDo2RyNBN/J84AetpAIXVqxq/M7ENmna5jWHb+Myc928ZHPfmSUg+5f7WX4X/Ux/7o/wBUrT7Wd4fRU40gHmKQM+EF21surZ50m76qzRgRZo1qB1s0K/GNjEZa0xlxO3tcQN1A9SnFU9dYsQ58XwYTEBrtrmecq7FXs8UYJPstGhsOYYoo3EExsa01dW1tZIXJqq14w8Qm2tvpbXObW1vdV3nupCWBptqyfWGXaxcx+24eidn8lrCxrFy7cj3fSc4+ckq6pELn0hlotNtFq7DPo+0Wm2i0sHo60tpozyGd7qViwup2IkbtHYjvc15N+NA0k8XsaTfor9otXKfVxuEwcz3lj5S2tpwyaCQNll/OO6+0KmWksZJpr2OtCbaEYR0clTLS2jB6ORabaW0sHotpbTbQlgaOtLaYlRg9HWi020WlgaPQm2i0YPR1pbTLS2lgaOtFptpUsHo60WmoRgaesJ6Q9+CEkJ6Q9+CEsHpq+Mk2I3u+i1x8wJWMhazrLLsYOc/9tw9IV+ayS1dSumV+Q+0OSptotXYUaOtFptq4aqarF5bNiRTd7GO3u6i4cG9nHu3xk1FayUU5PEd+pegAxonmHTdnGD81p+d3n1DvVuXDpfSkeFj25T2NA3uPUAqTpPXWWVpbE0Qg5WCXOrsOQHmWfjKb01co1rB2vGlzLLzLD0It9Hyn1nfdurrtVi020Wr1HFhmlLXo60Wm2ltPBaOtFptotLB6OtLabaLSwejktplr3mwr2Oc1zTtMFuAz2QaNmtw6Q86WAedotNtFowej7RabaEsDRyE20towejkWm2ltLB6LaW020IwNHWi01Klg9PWE9Ie/BCbCekPfghLBo0LXmXZwMn2ixv8AOD+RWXLROUiWsMxv0pB6muP6LObV9C+kp8h/WOte+Dwz5pGxxjac80B+Z6gOtc1rUtUNBjCwhzx8bILcTvaDmGDq7e3wUrJcEQqg5vDq0fq/BFGxpjje5gFvLG2XD517967tIYxsETpJMmsFmt54ADtJIHiuhUPXbWRrw7Dw04WOcdvFtIOy3xGZWSKc2bZyUIlb0xpV+KlMknc1o3Nb1D9eK4rTEWtvHDA5b2PtLaZaLSwNH2hNtFowejkqZaW0sHo60Wm2ltLA06tGxbc8TTuc9gPcXC1fJ9EmPn3O2Xc9IZHF3k7DDcbHdQ2iHO+y0hUvVtm1i4B9sH0c/wAlo2sukHYbDPkYAXCgNrcC4gXXGt6ps3UjRVnFtma6Tw3Nv6LXtY7NhlGyXAZF1cATZ8VyWn4rFPlcXyuL3HeXe+Q7F5WrcKWx1otNtLaMDR1otNtFpYPRyW020Wlg9HItNtLaMDR1otNtFpYPT2hPSHvwQmwnpD34ISwaZauU6X5Bv33ebZA9pVJw8LpHhkYLnONADeSrRylzXiY2/Rjv0nO/2r35NMETJLMQNlo5sE/SNONdwr0ldB8KtKprndh16v6kmORsmJc12x0gxlkbQ3bTj1dQ/wD27IQscpuT1m2EFBYit63yYpzObwkbi1w6b2ll19Fou76zXFZnLG5hLXgtcN4cCCO8HctwVZ19wDH4R0hHTi2dlw30XBpB6xmrqbM+nCm+rU5aZnaLTbU1qfo4YnFNa8bTGAveDxDdwPiQtUulpiiuTxHVqtqy7GdN5LIgaseU8jeG3uHb7i6f4Rwmzs8147Um157U0xgaKaAAOAAATlhlbJs6MKYxRmOtmrfwMh8ZLonmulvY7fRPEHOj2eeurWNbmB2Cm2uDbF9YILfXSyW1ppk5R7Mt8VCXQ60tplpzAXEAAknIAAkk9QHFWYU6La6cBgZMQ/ZhYXns3DtJ3Ad6s+gtSHPp+LJYN+w3yj94/N7hn3K8YPBshYGRNDGjg0es9Z7SqJ2pejTClvt9Fd1c1SGGeyWR+1I28m+SLFbzmTmc1Da+6Y5yQQMPRiNv7X1u8AfOT1K6aW0vFhW7Uzq6mjNzu4fnuWS6QxXPTSSVs845zq6rNqNacnyZK1qEeMTytFptotX4ZtH2hMtdcWEuB8pNBjmMAryi7aJz4UBfikxo50qZaW0YPR1otNtLaMDR1oTUJYPR1pbTUWlg9PWE9Ie/BKmQHpD34JUmhpk7rLgn43SroY94DASdzWhocXH0vOr7ofRjMJC2KO6bmSd7id5K4tA4DZlxM7h0p5XNF8GRHYHnLSfMppVWT1KK9Ivqrxub9v8A0CEIVJeCjdZIw7BzhxA+LebO6wCR6wFJKncpOPDYGQjN8rg6h9FvZ2uqu49SnXHZJFdslGDbKLonAuxMzImb3nM/RG8u8Ba2HA6Pjga1sTA3YbsggC635nebOfeq/qPq8cKwyzCpZRVfQbvrvORPcFalZfZyeL0VeNVxjr9sEIQqDSVTlFxbW4URnypXCh2MO0T7B4rNrWl6Z1UdjMS6SaXZYA1sbYxZA43eQzvz9iTC6h4dhBe6WSuDnNDT37IB9a112QhHDFbVZOe4UbQ2hZsW6om5Dynuya3vPE9gWk6A1biwYsfGSHe9wz7mj5oUtBC2NoaxoY1uQDQAB4BLNM1jS55DWtzJcQAB2lVWWufSLq6Yw7fseqrrZrWMPcWHIdLxOREf6u7PP1KJ1i10dITFgrAOW2Adp15Uwbx37+5cGA1JxMo2n7MIOfxhJd6IB9ZUoVKPcyE7nL6a/wCSvzzukcXSOL3O3lxJJ8Uy1Z8ZqLiGNJY6OWuDS5rj3Aij51V3Ag0ciMiDvBHArVFxl6Mkoyj/AHDrRabaLTwWj7V81O0VHiMFszDaHPF+RIzaGjhw3hUC1qeokWzgY7+cXu/mIHsVN/US/wAfuR4a1aPiGGcGxRRNjFh52W7J4NYG5uJyGdDPis3tWflC0gX4kRA9GJoy4bbsyT4Fvr61VrRVF8exXSTl0OtFptotWYV6PtFpqEsDR9otNtFowentAekPfghNgPSHvwSKLRJM2wBCELCdEEIQgCLx+sOGgJEkzA5u9rTtOvq2W2bUfoPQhfKcXixc0mbGHMQt+aPvV5s1D6m6qFsz5sSL5t7mxh/znNcQZDfaMvP1K+K6eQ+mL/VmevlZ9U1n5L/oIQhUmgEIQgAQheGPxTYInyP8mNpcfAXXehdg3hGaf1lhwYpx25OEbCL73H5o981mum9PTYx1yupo8ljcmjw4ntK4cfjn4iR0kpBc/M0AOFAUOoUPBeFrpV0KH6nJt8hzefBovJ5oVrY/hLxb32I7+a0GiR2k3n1d5V0UTqoP8lh6+rb7M1LLDbJuT06VUVGCwFl2vzIm4s80ekQDKBuDuHiRRP8AytRWP63YgSY6ct3Bwbl1saGn1gqzxlsiny3kCKtCbadG0uIDQSXEAAZkk5ABbsOfp3aG0Y/FyiOPjm48Gt4uPvvWsy7OEwp2B0cPGSB17DePfS4NT9DfBMOA8ASSdKTcfutvsHrJU44WKOYO+1gus5Sz4R0qKuMd+WYhPO6RznvO055JcTxJTLTsSzYe9o+a5zfMSF52t2HP0daLTbQlgaPtFpqLRg9H2i0y0tpYPT2gPSHvwQmwHpD34IUWiSZt6EIXOOoCEIQAIQhAAhCEACEIQALP+UjToIGGiN5h0pHZm1nnzPcFLcoekHxYZscJIfiXhg2PKqrIHaTsjxXhqvqSyACTFASy79k5sZ4fOd2nLq61pqUYL8SX7IyXSnY3VD92eepGr2HkwjZZY2yul2rL8wAHFoDRw3b969cdyfQPswvkhPAZPaPA9L+ZW2KJrGhrAGgbg0AAdwCeoO6fJtMsXjw4qLRH6AwDsNh2RPcJDHYDgC2xtEjKzwNKQQhVN69ZckksRGax6UGEwz5PnVssHW87v17gVjJdZs5k5m+JV31s0Zj8bO4CIc3D8mGvjpwPzrcRbjW7h6zGHUTF2BUZviH5DvyvzBb6OEI9tazm+Q7LJdReL7FbCtmperUkz48Q+mRMcHNvynlpyocG2N/Yrpq3q/Hgo6FPkd5byMyeodTexS8bA0ANAaBkAAAAOwKuzyd1RLavEzHL+ByjtYdI/BcNJJxaKb2udk31lSKoXKbpIVHA02QecfXDIhoPfZPgFnqhymkabp8INlE2uvPvS2mWi11MOPo+0Wm2i0YPR9otNtFpYPR9otNtFpYPT2g8oe/BCbhz0h78EKLROLNzQhC5Z1wQhCABCEIAEIQgAQhCAIqbR4nxTZZAdnCgiMOGRe+i5/aAA0A9e11BSqEJt6RUUt+4IQhIkCEIQAIQhAAhMllDGlzyGtaLJcQAAOJKzfWbXx8hMeCJjZuMnznfcB8kdu/uVtVUrHiKbr4VLZFn1r1qZg2ljKfMRk3eGX85/wCm8+tZTiMQ6R7nyEuc824neSV4ueSSSbJzJNkk9ZKS106qFWjj3eTK19+vyPS0trztLaswp5D7S2vO0towlyH2ltedrqZgZDC6YMPNscGl2VAnh28POFF9Ek2zxtLa87S2jA5Hvhz0h78EJuHPSHvwQoSRZGXRu6EIXIO4CEIQAIQhAAhCEACEIQAIQhAAhCEACEIQALm0jj48NG6SZwYxu8nj1ADiT1Loc4AEnIDMk8AFimt+sbsdMSCRDGSI29n0yPpH1DLrWjx6HbLPj5Mvl+UqIb8v0S+kdIYvTUhZh2FsLD5JIDR1OlduJ+yN3bvSv5OcUG2HwE9W1IPMdlXjUrAiDAwtqi9okd2uk6WfgQPBTisl5Lg+NaSSKYeGrI87W22YRpXRU2Eds4hhjJzByIcB9FwyPtXFa2rXDRgxWDlaRbmNMjD1PYCRXfmO4lYkHLd49v4sdfs5vl0fgTxemelotMtFq/DNyPS0trztLaWEuR6xtLiGtFlxAAHEk0Atcn1WEmEhw3OGOOMW/mwNp7992cgNok7urdSofJ3A2THs289hrnt+8KA81k+C19c7y7HGSS+Ozq+BUpQcn89GEaRwpgmkjddxuLcxVjga4WKNdq57UvrfpFmIxb3RR82GktJ4yOaaLj1bq7goW1thrimznzaUml6OjDnpD34ITMMekPH2FCUl2ShLo31CbIaB7ihrty4h6IchCEACEIQAIQhAAhCEACEJAgBUJEIAVCEIAruv+kOYwEudOl+Kb/Hv/l2isdwGBkxDwyBjpHHg0esncB2la1rxgG4l+DiksNkmIOyQDXNuO/wU9ozRkWFZsQMbG3js7yetxObj2lb6fIVNXS1s5fkeLLybu3kV19/zOjDghjbGyaFgcDW5eiELAdQ8MfIGRSOdkGscTfUASV89tOS3zTuCbiMNLG8uDXtN7Bo5Z7/BYEF1P6clkjif1ZvlH9x1pbTEq6OHI0faVtkgCyTkAMySdwA4rzWp8muhIRh24kt2pXFwDnZ7ADi3oDhu371Tfaqo8mafGplfPimO1G1QOHLcROXCWjTBVNDhXS63VeXC1Pa2aWODwkkrc3ZNZ1BzsgT2Df4KYUDr20HR2IsXTQc+sOaQVx1N22pz/M9A61TTJQ+E/wCcMX2uvPv4pbXnaVdzDzXI6MMekPH2FCZhvKHj7ChVyXZdCXR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52" name="Picture 4" descr="http://opiniojuris.org/wp-content/uploads/Democracy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3922425"/>
            <a:ext cx="3633019" cy="293557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4161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04241" y="1524000"/>
            <a:ext cx="4419600" cy="4800600"/>
          </a:xfrm>
        </p:spPr>
        <p:txBody>
          <a:bodyPr/>
          <a:lstStyle/>
          <a:p>
            <a:pPr algn="r" rtl="1"/>
            <a:r>
              <a:rPr lang="ar-SA" dirty="0"/>
              <a:t>زيادة فعالية الإدارة في تقديم الخدمات بتكلفة أقل وبكفاءة أعلى.</a:t>
            </a:r>
            <a:endParaRPr lang="ar-LB" dirty="0"/>
          </a:p>
          <a:p>
            <a:pPr algn="r" rtl="1"/>
            <a:endParaRPr lang="ar-LB" dirty="0" smtClean="0"/>
          </a:p>
          <a:p>
            <a:pPr algn="r" rtl="1"/>
            <a:r>
              <a:rPr lang="ar-SA" dirty="0" smtClean="0"/>
              <a:t>تقوية </a:t>
            </a:r>
            <a:r>
              <a:rPr lang="ar-SA" dirty="0"/>
              <a:t>الوحدة الوطنية، وتدعيم بناء الأمة عن طريق تحقيق رغبات وتطلعات المواطنين بتوفير الخدمات الضرورية وإشراكهم في إدارة شئونهم المحلية وتقليل الشعور بالظلم .</a:t>
            </a:r>
            <a:endParaRPr lang="ar-LB" dirty="0"/>
          </a:p>
          <a:p>
            <a:pPr algn="r" rtl="1"/>
            <a:endParaRPr lang="ar-LB" dirty="0" smtClean="0"/>
          </a:p>
          <a:p>
            <a:pPr algn="r" rtl="1"/>
            <a:r>
              <a:rPr lang="ar-SA" dirty="0" smtClean="0"/>
              <a:t>تدريب </a:t>
            </a:r>
            <a:r>
              <a:rPr lang="ar-SA" dirty="0"/>
              <a:t>وتأهيل القيادات المحلية للمشاركة بفعالية في المستويات الأعلى للحكم .</a:t>
            </a:r>
            <a:br>
              <a:rPr lang="ar-SA" dirty="0"/>
            </a:br>
            <a:endParaRPr lang="en-US" dirty="0"/>
          </a:p>
          <a:p>
            <a:endParaRPr lang="en-US" dirty="0"/>
          </a:p>
        </p:txBody>
      </p:sp>
      <p:pic>
        <p:nvPicPr>
          <p:cNvPr id="1028" name="Picture 4" descr="http://t0.gstatic.com/images?q=tbn:ANd9GcS7KFNnzQmmbaRdWGmO7vGcdkxEld4ekpxzBcwWkRowCCN6ixquRQ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309" y="1759974"/>
            <a:ext cx="3801891" cy="30480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600290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ar-L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اللامركزية الادارية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r" rtl="1">
              <a:buNone/>
            </a:pPr>
            <a:endParaRPr lang="en-US" dirty="0" smtClean="0"/>
          </a:p>
          <a:p>
            <a:pPr marL="114300" indent="0" algn="r" rtl="1">
              <a:buNone/>
            </a:pPr>
            <a:endParaRPr lang="en-US" dirty="0"/>
          </a:p>
          <a:p>
            <a:pPr marL="114300" indent="0" algn="r" rtl="1">
              <a:buNone/>
            </a:pPr>
            <a:r>
              <a:rPr lang="ar-SA" dirty="0" smtClean="0"/>
              <a:t>يقصد </a:t>
            </a:r>
            <a:r>
              <a:rPr lang="ar-SA" dirty="0"/>
              <a:t>باللامركزية الإدارية توزيع الوظائف الإدارية بين الحكومة المركزية  وبين الهيئات المحلية أو المصالح المستقلة ، بعبارة أخرى توزيع الوظيفة الإدارية بين الأجهزة المركزية وبين سلطات لا مركزية إقليمية أو مرفقيه ، مصلحة، مستقلة نسبيا  </a:t>
            </a:r>
            <a:r>
              <a:rPr lang="ar-SA" u="sng" dirty="0"/>
              <a:t>وتخضع لرقابة السلطة المركزية.</a:t>
            </a:r>
            <a:endParaRPr lang="en-US" u="sng" dirty="0"/>
          </a:p>
          <a:p>
            <a:pPr algn="r" rtl="1"/>
            <a:endParaRPr lang="ar-LB" dirty="0" smtClean="0"/>
          </a:p>
          <a:p>
            <a:pPr algn="r" rtl="1"/>
            <a:endParaRPr lang="ar-LB" dirty="0" smtClean="0"/>
          </a:p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4428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L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أركان اللامركزية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SA" dirty="0" smtClean="0"/>
              <a:t>اللامركزية </a:t>
            </a:r>
            <a:r>
              <a:rPr lang="ar-SA" dirty="0"/>
              <a:t>الإدارية تقوم على الشخصية المعنوية أو الاعتبارية بما ينتج عن ذلك من نتائج كالأهلية القانونية والإستقل المالي والإداري وحق التقاضي .</a:t>
            </a:r>
            <a:endParaRPr lang="en-US" dirty="0"/>
          </a:p>
          <a:p>
            <a:pPr marL="114300" indent="0" algn="r" rtl="1">
              <a:buNone/>
            </a:pPr>
            <a:r>
              <a:rPr lang="ar-SA" dirty="0"/>
              <a:t> </a:t>
            </a:r>
            <a:endParaRPr lang="en-US" dirty="0"/>
          </a:p>
          <a:p>
            <a:pPr algn="r" rtl="1"/>
            <a:r>
              <a:rPr lang="ar-SA" dirty="0" smtClean="0"/>
              <a:t>اللامركزية </a:t>
            </a:r>
            <a:r>
              <a:rPr lang="ar-SA" dirty="0"/>
              <a:t>الإدارية تقوم على مجالس منتخبة أو مداراة من قبل مواطنين منتخبين محليا أو مصلحيا.</a:t>
            </a:r>
            <a:endParaRPr lang="en-US" dirty="0"/>
          </a:p>
          <a:p>
            <a:pPr algn="r" rtl="1"/>
            <a:endParaRPr lang="en-US" dirty="0"/>
          </a:p>
          <a:p>
            <a:pPr algn="r" rtl="1"/>
            <a:r>
              <a:rPr lang="ar-SA" dirty="0" smtClean="0"/>
              <a:t>اللامركزية </a:t>
            </a:r>
            <a:r>
              <a:rPr lang="ar-SA" dirty="0"/>
              <a:t>الإدارية تتمتع بطابع مزدوج ، الطابع الإداري المتمثل في ممارسة اختصاصاتها عن طرق إصدار القرارات الإدارية وإبرام العقود الإدارية بواسطة مواطنين وأعوان عموميين يتصرفون في أموالها العامة </a:t>
            </a:r>
            <a:r>
              <a:rPr lang="ar-SA" dirty="0" smtClean="0"/>
              <a:t>،</a:t>
            </a:r>
            <a:endParaRPr lang="ar-LB" dirty="0" smtClean="0"/>
          </a:p>
          <a:p>
            <a:pPr algn="r" rtl="1"/>
            <a:endParaRPr lang="ar-LB" dirty="0"/>
          </a:p>
          <a:p>
            <a:pPr algn="r" rtl="1"/>
            <a:r>
              <a:rPr lang="ar-SA" dirty="0" smtClean="0"/>
              <a:t> </a:t>
            </a:r>
            <a:r>
              <a:rPr lang="ar-SA" dirty="0"/>
              <a:t>أما الطابع السياسي فيمثل في الديمقراطية التي جاءت لإفساح المجال للمواطنين في تسيير شؤونهم العمومية بأنفسهم عن طريق الانتخابات.</a:t>
            </a:r>
            <a:endParaRPr lang="en-US" dirty="0"/>
          </a:p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47021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7620000" cy="1143000"/>
          </a:xfrm>
        </p:spPr>
        <p:txBody>
          <a:bodyPr/>
          <a:lstStyle/>
          <a:p>
            <a:pPr algn="ctr" rtl="1"/>
            <a:r>
              <a:rPr lang="ar-L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مزايا اللامركزية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SA" dirty="0"/>
              <a:t>الأخذ باللامركزية الإدارية يخفف كثيرا من عوائق السلطة اللامركزية بدون هدر المصلحة العامة.</a:t>
            </a:r>
            <a:endParaRPr lang="en-US" dirty="0"/>
          </a:p>
          <a:p>
            <a:pPr algn="r" rtl="1"/>
            <a:endParaRPr lang="ar-LB" dirty="0" smtClean="0"/>
          </a:p>
          <a:p>
            <a:pPr algn="r" rtl="1"/>
            <a:r>
              <a:rPr lang="ar-SA" dirty="0" smtClean="0"/>
              <a:t>إن </a:t>
            </a:r>
            <a:r>
              <a:rPr lang="ar-SA" dirty="0"/>
              <a:t>الهيئات المحلية أو الإقليمية أدرى بمصالحها ، لأن هذه المصالح تهم السكان المحليين ،فتعرف الإدارة </a:t>
            </a:r>
            <a:r>
              <a:rPr lang="ar-SA" dirty="0" smtClean="0"/>
              <a:t>المحل</a:t>
            </a:r>
            <a:r>
              <a:rPr lang="ar-LB" dirty="0" smtClean="0"/>
              <a:t>ي</a:t>
            </a:r>
            <a:r>
              <a:rPr lang="ar-SA" dirty="0" smtClean="0"/>
              <a:t>ة </a:t>
            </a:r>
            <a:r>
              <a:rPr lang="ar-SA" dirty="0"/>
              <a:t>مدى حاجاتهم وكيفية إتباعها.</a:t>
            </a:r>
            <a:endParaRPr lang="en-US" dirty="0"/>
          </a:p>
          <a:p>
            <a:pPr algn="r" rtl="1"/>
            <a:endParaRPr lang="ar-LB" dirty="0" smtClean="0"/>
          </a:p>
          <a:p>
            <a:pPr algn="r" rtl="1"/>
            <a:r>
              <a:rPr lang="ar-SA" dirty="0" smtClean="0"/>
              <a:t>تؤدي </a:t>
            </a:r>
            <a:r>
              <a:rPr lang="ar-SA" dirty="0"/>
              <a:t>اللامركزية الإدارية إلى تجنب الروتين الإداري  ، بحيث أن الإدارة المحلية تكون أسرع في الاستجابة إلى إشباع الحاجات المحلية.</a:t>
            </a:r>
            <a:endParaRPr lang="en-US" dirty="0"/>
          </a:p>
          <a:p>
            <a:pPr algn="r" rtl="1"/>
            <a:endParaRPr lang="ar-LB" dirty="0"/>
          </a:p>
          <a:p>
            <a:pPr algn="r" rtl="1"/>
            <a:r>
              <a:rPr lang="ar-SA" dirty="0" smtClean="0"/>
              <a:t>إن </a:t>
            </a:r>
            <a:r>
              <a:rPr lang="ar-SA" dirty="0"/>
              <a:t>اللامركزية الإدارية هي ضرورة ديمقراطية ، فإذا كان الشعب يشرف على شؤونه العامة عن طريق البرلمان فإنه يشرف عليها محليا بواسطة منتخبيه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2358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ar-L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فوائد اللامركزية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r" rtl="1"/>
            <a:r>
              <a:rPr lang="ar-SA" dirty="0" smtClean="0"/>
              <a:t>سياسيا</a:t>
            </a:r>
            <a:r>
              <a:rPr lang="ar-LB" dirty="0" smtClean="0"/>
              <a:t>: </a:t>
            </a:r>
            <a:r>
              <a:rPr lang="ar-SA" dirty="0" smtClean="0"/>
              <a:t>زيادة </a:t>
            </a:r>
            <a:r>
              <a:rPr lang="ar-SA" dirty="0"/>
              <a:t>قوة الشعب والمجالس المنتخبة</a:t>
            </a:r>
            <a:endParaRPr lang="en-US" dirty="0"/>
          </a:p>
          <a:p>
            <a:pPr lvl="0" algn="r" rtl="1"/>
            <a:endParaRPr lang="ar-LB" dirty="0" smtClean="0"/>
          </a:p>
          <a:p>
            <a:pPr lvl="0" algn="r" rtl="1"/>
            <a:r>
              <a:rPr lang="ar-SA" dirty="0" smtClean="0"/>
              <a:t>مكانيا</a:t>
            </a:r>
            <a:r>
              <a:rPr lang="ar-LB" dirty="0" smtClean="0"/>
              <a:t>: </a:t>
            </a:r>
            <a:r>
              <a:rPr lang="ar-SA" dirty="0" smtClean="0"/>
              <a:t>توزيع </a:t>
            </a:r>
            <a:r>
              <a:rPr lang="ar-SA" dirty="0"/>
              <a:t>النشاطات الاقتصادية بشكل عادل</a:t>
            </a:r>
            <a:endParaRPr lang="en-US" dirty="0"/>
          </a:p>
          <a:p>
            <a:pPr lvl="0" algn="r" rtl="1"/>
            <a:endParaRPr lang="ar-LB" dirty="0" smtClean="0"/>
          </a:p>
          <a:p>
            <a:pPr lvl="0" algn="r" rtl="1"/>
            <a:r>
              <a:rPr lang="ar-SA" dirty="0" smtClean="0"/>
              <a:t>إداريا</a:t>
            </a:r>
            <a:r>
              <a:rPr lang="ar-LB" dirty="0" smtClean="0"/>
              <a:t>: </a:t>
            </a:r>
            <a:r>
              <a:rPr lang="ar-SA" dirty="0" smtClean="0"/>
              <a:t>نقل </a:t>
            </a:r>
            <a:r>
              <a:rPr lang="ar-SA" dirty="0"/>
              <a:t>مسؤوليات التخطيط والإدارة وتعزيز مصادر الدخل من الحكومة المركزية إلى المكاتب الميدانية أو مستويات ثانوية من الحكم أو إلى مؤسسات شبه مستقلة</a:t>
            </a:r>
            <a:endParaRPr lang="en-US" dirty="0"/>
          </a:p>
          <a:p>
            <a:pPr lvl="0" algn="r" rtl="1"/>
            <a:endParaRPr lang="ar-LB" dirty="0" smtClean="0"/>
          </a:p>
          <a:p>
            <a:pPr lvl="0" algn="r" rtl="1"/>
            <a:r>
              <a:rPr lang="ar-SA" dirty="0" smtClean="0"/>
              <a:t>اقتصاديا</a:t>
            </a:r>
            <a:r>
              <a:rPr lang="ar-SA" dirty="0"/>
              <a:t>. زيادة فعالية إدارة الدولة من خلال المحاكاة والتنظيم.</a:t>
            </a:r>
            <a:endParaRPr lang="en-US" dirty="0"/>
          </a:p>
          <a:p>
            <a:pPr marL="114300" indent="0" algn="r" rtl="1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1180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312</TotalTime>
  <Words>330</Words>
  <Application>Microsoft Office PowerPoint</Application>
  <PresentationFormat>عرض على الشاشة (3:4)‏</PresentationFormat>
  <Paragraphs>66</Paragraphs>
  <Slides>10</Slides>
  <Notes>2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1" baseType="lpstr">
      <vt:lpstr>Adjacency</vt:lpstr>
      <vt:lpstr>الأدارة المحلية</vt:lpstr>
      <vt:lpstr>عرض تقديمي في PowerPoint</vt:lpstr>
      <vt:lpstr>أهداف الحكم المحلي العامة</vt:lpstr>
      <vt:lpstr>أهداف محددة</vt:lpstr>
      <vt:lpstr>عرض تقديمي في PowerPoint</vt:lpstr>
      <vt:lpstr>اللامركزية الادارية</vt:lpstr>
      <vt:lpstr>أركان اللامركزية</vt:lpstr>
      <vt:lpstr>مزايا اللامركزية</vt:lpstr>
      <vt:lpstr>فوائد اللامركزية</vt:lpstr>
      <vt:lpstr>عرض تقديمي في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الحكم المحلي</dc:title>
  <dc:creator>Racha Nasreddine</dc:creator>
  <cp:lastModifiedBy>zero one</cp:lastModifiedBy>
  <cp:revision>29</cp:revision>
  <dcterms:created xsi:type="dcterms:W3CDTF">2014-04-16T13:50:01Z</dcterms:created>
  <dcterms:modified xsi:type="dcterms:W3CDTF">2019-12-23T19:44:25Z</dcterms:modified>
</cp:coreProperties>
</file>